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303" r:id="rId5"/>
    <p:sldId id="319" r:id="rId6"/>
    <p:sldId id="320" r:id="rId7"/>
    <p:sldId id="304" r:id="rId8"/>
    <p:sldId id="260" r:id="rId9"/>
    <p:sldId id="261" r:id="rId10"/>
    <p:sldId id="316" r:id="rId11"/>
    <p:sldId id="317" r:id="rId12"/>
    <p:sldId id="263" r:id="rId13"/>
    <p:sldId id="264" r:id="rId14"/>
    <p:sldId id="265" r:id="rId15"/>
    <p:sldId id="30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10" r:id="rId37"/>
    <p:sldId id="290" r:id="rId38"/>
    <p:sldId id="318" r:id="rId39"/>
    <p:sldId id="291" r:id="rId40"/>
    <p:sldId id="292" r:id="rId41"/>
    <p:sldId id="309" r:id="rId42"/>
    <p:sldId id="311" r:id="rId43"/>
    <p:sldId id="312" r:id="rId44"/>
    <p:sldId id="313" r:id="rId45"/>
    <p:sldId id="314" r:id="rId46"/>
    <p:sldId id="315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7422-704F-4F20-AFDA-4A7631249D2F}" type="datetimeFigureOut">
              <a:rPr lang="ar-SA" smtClean="0"/>
              <a:pPr/>
              <a:t>17/08/1443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5CAE-A005-4C70-917B-F8DB077D353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cooling</a:t>
            </a:r>
            <a:endParaRPr lang="ar-S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Types of Cooling Systems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1. Summer </a:t>
            </a:r>
            <a:r>
              <a:rPr lang="en-US" dirty="0"/>
              <a:t>cooling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Winter </a:t>
            </a:r>
            <a:r>
              <a:rPr lang="en-US" dirty="0"/>
              <a:t>cooling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en-US" b="1" dirty="0" smtClean="0"/>
              <a:t>Effect of roof ventilator opening area on temperature rise </a:t>
            </a:r>
            <a:endParaRPr lang="ar-SA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9585"/>
          <a:stretch>
            <a:fillRect/>
          </a:stretch>
        </p:blipFill>
        <p:spPr bwMode="auto">
          <a:xfrm>
            <a:off x="1000100" y="1714488"/>
            <a:ext cx="6572296" cy="439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en-US" sz="2700" dirty="0" smtClean="0"/>
              <a:t>Effect of Height of Roof Ventilator Opening on Temperature Rise </a:t>
            </a:r>
            <a:r>
              <a:rPr lang="en-US" sz="2700" b="1" dirty="0" smtClean="0"/>
              <a:t>Height increase is effective when low wind velocity. </a:t>
            </a:r>
            <a:endParaRPr lang="ar-SA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3" y="1785926"/>
            <a:ext cx="5812574" cy="41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في البيوت الحديثة تكون مساحة التهوية 20-40% من مساحة الغطاء  وتحتفظ بدرجة حرارة قريبة من الجو الخارجي بينما في البيوت القديمة تكون المساحة 10% من مساحة الغطاء ودرجة الحرارة تبقى </a:t>
            </a:r>
            <a:r>
              <a:rPr lang="ar-SA" dirty="0" err="1" smtClean="0"/>
              <a:t>اعلى</a:t>
            </a:r>
            <a:r>
              <a:rPr lang="ar-SA" dirty="0" smtClean="0"/>
              <a:t> من درجة حرارة الهواء الخارجي ب20 </a:t>
            </a:r>
            <a:r>
              <a:rPr lang="ar-SA" dirty="0" err="1" smtClean="0"/>
              <a:t>ف</a:t>
            </a:r>
            <a:r>
              <a:rPr lang="ar-SA" dirty="0" smtClean="0"/>
              <a:t>. </a:t>
            </a:r>
            <a:r>
              <a:rPr lang="ar-SA" dirty="0" err="1" smtClean="0"/>
              <a:t>اذ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نسبة مساحة التهوية العلوية تزداد بمرور الزمن مع التطور في البيوت الزجاجية.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Passive Cooling Systems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Open ridge and side wall vents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 </a:t>
            </a:r>
            <a:r>
              <a:rPr lang="en-US" dirty="0" smtClean="0"/>
              <a:t>– Temperatures can still rise 20 °F above outdoors in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old-style greenhouses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Ridge vent area is only about 10% of the total roof area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Newer passive cooling greenhouses have ridge vent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areas equal to 20-40% of the total roof area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Helps to maintain temperatures closer to outdoor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temperatures</a:t>
            </a:r>
            <a:endParaRPr lang="ar-S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429250"/>
            <a:ext cx="3457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cs typeface="Times New Roman" pitchFamily="18" charset="0"/>
              </a:rPr>
              <a:t>Passive Cooling Systems</a:t>
            </a:r>
            <a:endParaRPr lang="ar-SA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*Other modifications include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Roll-up side walls for ventilation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Roof ventilators on plastic film-covered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greenhouses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Retractable roof greenhouses for almost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100% ventilation area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(Even fully retractable roof designs are now </a:t>
            </a:r>
            <a:r>
              <a:rPr lang="ar-SA" dirty="0" smtClean="0"/>
              <a:t>(</a:t>
            </a:r>
            <a:r>
              <a:rPr lang="en-US" dirty="0" smtClean="0"/>
              <a:t>available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Roll-Up Systems</a:t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10243" name="عنصر نائب للمحتوى 3" descr="http://www.extension.org/sites/default/files/w/5/5a/Greenhouse_ridge_ven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9500" y="2192338"/>
            <a:ext cx="4445000" cy="3340100"/>
          </a:xfrm>
        </p:spPr>
      </p:pic>
      <p:pic>
        <p:nvPicPr>
          <p:cNvPr id="10244" name="صورة 4" descr="http://t0.gstatic.com/images?q=tbn:ANd9GcQlB5QpF6TMMMy0COBFvOueiHyVs7SrWIZvpOwjecBEpGo4k7B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714375"/>
            <a:ext cx="26828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retractable roof house </a:t>
            </a:r>
            <a:r>
              <a:rPr lang="ar-SA" dirty="0" smtClean="0"/>
              <a:t>قابل للانسحاب</a:t>
            </a:r>
            <a:endParaRPr lang="ar-SA" dirty="0"/>
          </a:p>
        </p:txBody>
      </p:sp>
      <p:pic>
        <p:nvPicPr>
          <p:cNvPr id="23555" name="عنصر نائب للمحتوى 3" descr="http://www.gothicarchgreenhouses.com/images/retrac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1643050"/>
            <a:ext cx="2803525" cy="1517650"/>
          </a:xfrm>
        </p:spPr>
      </p:pic>
      <p:pic>
        <p:nvPicPr>
          <p:cNvPr id="23556" name="صورة 4" descr="http://www.cravo.com/templates/images/roof-a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24399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dirty="0" smtClean="0"/>
          </a:p>
        </p:txBody>
      </p:sp>
      <p:pic>
        <p:nvPicPr>
          <p:cNvPr id="11267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8413" y="2338388"/>
            <a:ext cx="4067175" cy="30495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2649538"/>
            <a:ext cx="3429000" cy="24288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0" y="-40"/>
            <a:chExt cx="5760" cy="4356"/>
          </a:xfrm>
        </p:grpSpPr>
        <p:pic>
          <p:nvPicPr>
            <p:cNvPr id="13316" name="Picture 5" descr="inside%20open%20roof%2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40"/>
              <a:ext cx="5760" cy="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2064" y="3936"/>
              <a:ext cx="3544" cy="231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>
                  <a:solidFill>
                    <a:srgbClr val="000000"/>
                  </a:solidFill>
                </a:rPr>
                <a:t>http://aesop.rutgers.edu/~horteng/OPENROOF3.HTM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785938"/>
            <a:ext cx="3457575" cy="1857375"/>
          </a:xfrm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71475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SUMMER COOLING</a:t>
            </a:r>
            <a:endParaRPr lang="ar-S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5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 1. Active</a:t>
            </a:r>
          </a:p>
          <a:p>
            <a:pPr lvl="1" algn="l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A-Fan-and-pad cooling</a:t>
            </a:r>
          </a:p>
          <a:p>
            <a:pPr lvl="1" algn="l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B-Fog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2. Passive</a:t>
            </a:r>
          </a:p>
          <a:p>
            <a:pPr lvl="1" algn="l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ventilators</a:t>
            </a:r>
            <a:endParaRPr lang="ar-SA" dirty="0" smtClean="0"/>
          </a:p>
          <a:p>
            <a:pPr lvl="1" algn="l" eaLnBrk="1" hangingPunct="1">
              <a:buFont typeface="Arial" pitchFamily="34" charset="0"/>
              <a:buNone/>
            </a:pPr>
            <a:r>
              <a:rPr lang="ar-SA" dirty="0" smtClean="0"/>
              <a:t> </a:t>
            </a:r>
            <a:endParaRPr lang="en-US" dirty="0" smtClean="0">
              <a:cs typeface="Arial" pitchFamily="34" charset="0"/>
            </a:endParaRPr>
          </a:p>
          <a:p>
            <a:pPr lvl="1" algn="l" eaLnBrk="1" hangingPunct="1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357188"/>
            <a:ext cx="3403601" cy="3500437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143000"/>
            <a:ext cx="1247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714625"/>
            <a:ext cx="1790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214813"/>
            <a:ext cx="2743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929188"/>
            <a:ext cx="2743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Sidewall vents with inside lifting</a:t>
            </a:r>
            <a:br>
              <a:rPr lang="en-US" dirty="0" smtClean="0"/>
            </a:br>
            <a:endParaRPr lang="ar-SA" dirty="0"/>
          </a:p>
        </p:txBody>
      </p:sp>
      <p:pic>
        <p:nvPicPr>
          <p:cNvPr id="16387" name="عنصر نائب للمحتوى 3" descr="Side wall vents with inside lifit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786063"/>
            <a:ext cx="3257550" cy="33718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Side wall vents with outside lifting</a:t>
            </a:r>
            <a:endParaRPr lang="ar-SA" smtClean="0"/>
          </a:p>
        </p:txBody>
      </p:sp>
      <p:pic>
        <p:nvPicPr>
          <p:cNvPr id="17411" name="عنصر نائب للمحتوى 3" descr="Sidewall vents with outside lift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09950" y="2405063"/>
            <a:ext cx="2324100" cy="29146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cs typeface="Times New Roman" pitchFamily="18" charset="0"/>
              </a:rPr>
              <a:t>Roof vent hinged to the ridge. Half of the roof of each span can be opened for ventilation</a:t>
            </a:r>
            <a:br>
              <a:rPr lang="en-US" sz="3200" smtClean="0">
                <a:cs typeface="Times New Roman" pitchFamily="18" charset="0"/>
              </a:rPr>
            </a:br>
            <a:endParaRPr lang="ar-SA" sz="3200" smtClean="0"/>
          </a:p>
        </p:txBody>
      </p:sp>
      <p:pic>
        <p:nvPicPr>
          <p:cNvPr id="18435" name="عنصر نائب للمحتوى 3" descr="Roof vent hinged to the ridge. Half of the roof of each span can be opened for ventila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663" y="1600200"/>
            <a:ext cx="7940675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400" smtClean="0">
                <a:cs typeface="Times New Roman" pitchFamily="18" charset="0"/>
              </a:rPr>
              <a:t>Different types of roof or ridge ventilation.</a:t>
            </a:r>
            <a:br>
              <a:rPr lang="en-US" sz="1400" smtClean="0">
                <a:cs typeface="Times New Roman" pitchFamily="18" charset="0"/>
              </a:rPr>
            </a:br>
            <a:r>
              <a:rPr lang="en-US" sz="1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A</a:t>
            </a:r>
            <a:r>
              <a:rPr lang="ar-IQ" sz="2400" smtClean="0"/>
              <a:t> لبيوت الزجاجية والبلاستيكية التهوية الواسعة يمكن ان تفتح من جهة او من الجهتين باتجاه الريح . </a:t>
            </a:r>
            <a:r>
              <a:rPr lang="en-US" sz="2400" smtClean="0">
                <a:cs typeface="Times New Roman" pitchFamily="18" charset="0"/>
              </a:rPr>
              <a:t>B: </a:t>
            </a:r>
            <a:r>
              <a:rPr lang="ar-IQ" sz="2400" smtClean="0"/>
              <a:t> نصف السقف مفتوح</a:t>
            </a:r>
            <a:br>
              <a:rPr lang="ar-IQ" sz="2400" smtClean="0"/>
            </a:br>
            <a:r>
              <a:rPr lang="en-US" sz="2400" smtClean="0">
                <a:cs typeface="Times New Roman" pitchFamily="18" charset="0"/>
              </a:rPr>
              <a:t>C </a:t>
            </a:r>
            <a:r>
              <a:rPr lang="ar-IQ" sz="2400" smtClean="0"/>
              <a:t> </a:t>
            </a:r>
            <a:r>
              <a:rPr lang="en-US" sz="2400" smtClean="0">
                <a:cs typeface="Times New Roman" pitchFamily="18" charset="0"/>
              </a:rPr>
              <a:t>Roll Up:</a:t>
            </a:r>
            <a:r>
              <a:rPr lang="ar-IQ" sz="2400" smtClean="0"/>
              <a:t> </a:t>
            </a:r>
            <a:r>
              <a:rPr lang="en-US" sz="2400" smtClean="0">
                <a:cs typeface="Times New Roman" pitchFamily="18" charset="0"/>
              </a:rPr>
              <a:t>D </a:t>
            </a:r>
            <a:r>
              <a:rPr lang="ar-IQ" sz="2400" smtClean="0"/>
              <a:t> :كفاءة التهوية اقل من الانواع الاخرى لان تأثيره قليل على سريان الهواء</a:t>
            </a:r>
            <a:r>
              <a:rPr lang="en-US" sz="1400" smtClean="0">
                <a:cs typeface="Times New Roman" pitchFamily="18" charset="0"/>
              </a:rPr>
              <a:t> </a:t>
            </a:r>
            <a:endParaRPr lang="ar-SA" sz="1400" smtClean="0"/>
          </a:p>
        </p:txBody>
      </p:sp>
      <p:pic>
        <p:nvPicPr>
          <p:cNvPr id="19459" name="عنصر نائب للمحتوى 3" descr="Different types of roof or ridge ventilation. The flap ventilation (a) at the ridge is used both for rigid plastic and glass greenhouses and for plastic-film greenhouses. It can be opened optionally to leeward, to windward or on both sides. The ventilation opening (b) where half of the roof is opened, and the roll-up ventilation (c), are suitable for plastic-film greenhouses. The ventilation efficiency of type (d) is not as efficient as with the other types (see                                     Chap. 5                                                                     ). The external flow passes directly through the ventilator, and has little effect on the internal flow (Montero et al. 2001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133600"/>
            <a:ext cx="5172075" cy="431165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smtClean="0"/>
              <a:t>Natural ventilation in a gable-roof building occurs primarily because of the wind blowing over the ridge and, to a lesser degree, because of the temperature difference inside and out.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22531" name="عنصر نائب للمحتوى 3" descr="http://www.extension.purdue.edu/extmedia/ae/images/AE-97.fi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44850" y="1600200"/>
            <a:ext cx="2654300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1.Evaporative Cooling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Pan &amp; Fan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2.High pressure fog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3.Low Pressure mist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4.Shading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5.Whitening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Pad and Fan Cooling</a:t>
            </a:r>
            <a:endParaRPr lang="ar-SA" dirty="0" smtClean="0"/>
          </a:p>
        </p:txBody>
      </p:sp>
      <p:sp>
        <p:nvSpPr>
          <p:cNvPr id="2662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dirty="0" smtClean="0"/>
              <a:t>هو نظام بدأ منذ 50 سنة وهو </a:t>
            </a:r>
            <a:r>
              <a:rPr lang="ar-SA" dirty="0" err="1" smtClean="0"/>
              <a:t>اكثر</a:t>
            </a:r>
            <a:r>
              <a:rPr lang="ar-SA" dirty="0" smtClean="0"/>
              <a:t> الطرق شيوعا في الصيف وكان تستخدم نشارة الخشب كوسادة </a:t>
            </a:r>
            <a:r>
              <a:rPr lang="ar-SA" dirty="0" err="1" smtClean="0"/>
              <a:t>اما</a:t>
            </a:r>
            <a:r>
              <a:rPr lang="ar-SA" dirty="0" smtClean="0"/>
              <a:t> ليوم فتستخدم </a:t>
            </a:r>
            <a:r>
              <a:rPr lang="ar-SA" dirty="0" err="1" smtClean="0"/>
              <a:t>السليلوز</a:t>
            </a:r>
            <a:r>
              <a:rPr lang="ar-SA" dirty="0" smtClean="0"/>
              <a:t>  كما توضع مفرغة الهواء </a:t>
            </a:r>
            <a:r>
              <a:rPr lang="en-US" dirty="0" smtClean="0">
                <a:cs typeface="Arial" pitchFamily="34" charset="0"/>
              </a:rPr>
              <a:t>Exhaust fans</a:t>
            </a:r>
            <a:r>
              <a:rPr lang="ar-SA" dirty="0" smtClean="0"/>
              <a:t> في الجدار المقابل.كما توجد وسائد </a:t>
            </a:r>
            <a:r>
              <a:rPr lang="ar-SA" dirty="0" err="1" smtClean="0"/>
              <a:t>اخرى</a:t>
            </a:r>
            <a:r>
              <a:rPr lang="ar-SA" dirty="0" smtClean="0"/>
              <a:t> غير </a:t>
            </a:r>
            <a:r>
              <a:rPr lang="ar-SA" dirty="0" err="1" smtClean="0"/>
              <a:t>السليلوز</a:t>
            </a:r>
            <a:r>
              <a:rPr lang="ar-SA" dirty="0" smtClean="0"/>
              <a:t> وهي </a:t>
            </a:r>
            <a:r>
              <a:rPr lang="en-US" dirty="0" smtClean="0">
                <a:cs typeface="Arial" pitchFamily="34" charset="0"/>
              </a:rPr>
              <a:t>aluminum fiber, glass fiber, and plastic fiber</a:t>
            </a:r>
            <a:endParaRPr lang="ar-SA" dirty="0" smtClean="0"/>
          </a:p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77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Two major types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Excelsior (Aspen)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Require a wire mesh for support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Two year life span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Cellulose (</a:t>
            </a:r>
            <a:r>
              <a:rPr lang="en-US" dirty="0" err="1" smtClean="0"/>
              <a:t>Kool-Cel</a:t>
            </a:r>
            <a:r>
              <a:rPr lang="en-US" dirty="0" smtClean="0"/>
              <a:t>)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More expensive than excelsior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Last longer – 10 years with good maintenance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 Self supporting</a:t>
            </a:r>
          </a:p>
          <a:p>
            <a:pPr rtl="0" eaLnBrk="1" fontAlgn="auto" hangingPunct="1">
              <a:spcAft>
                <a:spcPts val="0"/>
              </a:spcAft>
              <a:defRPr/>
            </a:pPr>
            <a:r>
              <a:rPr lang="ar-SA" dirty="0" smtClean="0"/>
              <a:t>الفرق بين نشارة الخشب </a:t>
            </a:r>
            <a:r>
              <a:rPr lang="ar-SA" dirty="0" err="1" smtClean="0"/>
              <a:t>والسليلوز</a:t>
            </a:r>
            <a:endParaRPr lang="en-US" dirty="0" smtClean="0"/>
          </a:p>
          <a:p>
            <a:pPr rtl="0" eaLnBrk="1" fontAlgn="auto" hangingPunct="1">
              <a:spcAft>
                <a:spcPts val="0"/>
              </a:spcAft>
              <a:defRPr/>
            </a:pPr>
            <a:r>
              <a:rPr lang="ar-SA" dirty="0" smtClean="0"/>
              <a:t>1. نشارة تحتاج </a:t>
            </a:r>
            <a:r>
              <a:rPr lang="ar-SA" dirty="0" err="1" smtClean="0"/>
              <a:t>الى</a:t>
            </a:r>
            <a:r>
              <a:rPr lang="ar-SA" dirty="0" smtClean="0"/>
              <a:t> حبال لربطها وعمرها سنتين بينما </a:t>
            </a:r>
            <a:r>
              <a:rPr lang="ar-SA" dirty="0" err="1" smtClean="0"/>
              <a:t>السليلوز</a:t>
            </a:r>
            <a:r>
              <a:rPr lang="ar-SA" dirty="0" smtClean="0"/>
              <a:t>  سعره مرتفع يمكن </a:t>
            </a:r>
            <a:r>
              <a:rPr lang="ar-SA" dirty="0" err="1" smtClean="0"/>
              <a:t>ان</a:t>
            </a:r>
            <a:r>
              <a:rPr lang="ar-SA" dirty="0" smtClean="0"/>
              <a:t> تبقى 10 سنوات مع الخدمة الجيدة</a:t>
            </a:r>
            <a:endParaRPr lang="en-US" dirty="0" smtClean="0"/>
          </a:p>
          <a:p>
            <a:pPr rtl="0" eaLnBrk="1" fontAlgn="auto" hangingPunct="1">
              <a:spcAft>
                <a:spcPts val="0"/>
              </a:spcAft>
              <a:defRPr/>
            </a:pPr>
            <a:r>
              <a:rPr lang="ar-SA" dirty="0" smtClean="0"/>
              <a:t>ويمكن </a:t>
            </a:r>
            <a:r>
              <a:rPr lang="ar-SA" dirty="0" err="1" smtClean="0"/>
              <a:t>ان</a:t>
            </a:r>
            <a:r>
              <a:rPr lang="ar-SA" dirty="0" smtClean="0"/>
              <a:t> تسند تلقائيا </a:t>
            </a:r>
            <a:endParaRPr lang="en-US" dirty="0" smtClean="0"/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spcAft>
                <a:spcPct val="30000"/>
              </a:spcAft>
            </a:pPr>
            <a:r>
              <a:rPr lang="en-US" sz="1500" dirty="0" smtClean="0">
                <a:cs typeface="Arial" pitchFamily="34" charset="0"/>
              </a:rPr>
              <a:t>Water must be delivered to a 4-inch pad at the rate of 0.5 </a:t>
            </a:r>
            <a:r>
              <a:rPr lang="en-US" sz="1500" dirty="0" err="1" smtClean="0">
                <a:cs typeface="Arial" pitchFamily="34" charset="0"/>
              </a:rPr>
              <a:t>gpm</a:t>
            </a:r>
            <a:r>
              <a:rPr lang="en-US" sz="1500" dirty="0" smtClean="0">
                <a:cs typeface="Arial" pitchFamily="34" charset="0"/>
              </a:rPr>
              <a:t> per linear foot of pad</a:t>
            </a:r>
          </a:p>
          <a:p>
            <a:pPr eaLnBrk="1" hangingPunct="1">
              <a:lnSpc>
                <a:spcPct val="70000"/>
              </a:lnSpc>
              <a:spcAft>
                <a:spcPct val="30000"/>
              </a:spcAft>
            </a:pPr>
            <a:r>
              <a:rPr lang="en-US" sz="1500" dirty="0" smtClean="0">
                <a:cs typeface="Arial" pitchFamily="34" charset="0"/>
              </a:rPr>
              <a:t>For a 6-inch thick cellulose pad a 0.75 </a:t>
            </a:r>
            <a:r>
              <a:rPr lang="en-US" sz="1500" dirty="0" err="1" smtClean="0">
                <a:cs typeface="Arial" pitchFamily="34" charset="0"/>
              </a:rPr>
              <a:t>gpm</a:t>
            </a:r>
            <a:r>
              <a:rPr lang="en-US" sz="1500" dirty="0" smtClean="0">
                <a:cs typeface="Arial" pitchFamily="34" charset="0"/>
              </a:rPr>
              <a:t> per linear foot is required</a:t>
            </a:r>
          </a:p>
          <a:p>
            <a:pPr eaLnBrk="1" hangingPunct="1">
              <a:lnSpc>
                <a:spcPct val="70000"/>
              </a:lnSpc>
              <a:spcAft>
                <a:spcPct val="30000"/>
              </a:spcAft>
            </a:pPr>
            <a:r>
              <a:rPr lang="en-US" sz="1500" dirty="0" smtClean="0">
                <a:cs typeface="Arial" pitchFamily="34" charset="0"/>
              </a:rPr>
              <a:t>Longest recommended delivery pipe is 60ft for the 4 inch system and 50 ft for the 6 inch system1/8 inch holes every three inches are required for both systems</a:t>
            </a:r>
          </a:p>
          <a:p>
            <a:pPr eaLnBrk="1" hangingPunct="1">
              <a:lnSpc>
                <a:spcPct val="70000"/>
              </a:lnSpc>
              <a:spcAft>
                <a:spcPct val="30000"/>
              </a:spcAft>
            </a:pPr>
            <a:r>
              <a:rPr lang="en-US" sz="1500" dirty="0" smtClean="0">
                <a:cs typeface="Arial" pitchFamily="34" charset="0"/>
              </a:rPr>
              <a:t>Holes point upward and release water into an impingement cover – water drips down onto a distribution pad</a:t>
            </a:r>
            <a:endParaRPr lang="ar-SA" sz="1500" dirty="0" smtClean="0"/>
          </a:p>
          <a:p>
            <a:pPr eaLnBrk="1" hangingPunct="1">
              <a:lnSpc>
                <a:spcPct val="80000"/>
              </a:lnSpc>
            </a:pPr>
            <a:r>
              <a:rPr lang="ar-SA" sz="1500" dirty="0" smtClean="0"/>
              <a:t>يجب </a:t>
            </a:r>
            <a:r>
              <a:rPr lang="ar-SA" sz="1500" dirty="0" err="1" smtClean="0"/>
              <a:t>ايصال</a:t>
            </a:r>
            <a:r>
              <a:rPr lang="ar-SA" sz="1500" dirty="0" smtClean="0"/>
              <a:t> الماء </a:t>
            </a:r>
            <a:r>
              <a:rPr lang="ar-SA" sz="1500" dirty="0" err="1" smtClean="0"/>
              <a:t>الى</a:t>
            </a:r>
            <a:r>
              <a:rPr lang="ar-SA" sz="1500" dirty="0" smtClean="0"/>
              <a:t> الوسادة بسمك 4 انج بمعدل 0.5 </a:t>
            </a:r>
            <a:r>
              <a:rPr lang="en-US" sz="1500" dirty="0" err="1" smtClean="0">
                <a:cs typeface="Arial" pitchFamily="34" charset="0"/>
              </a:rPr>
              <a:t>gpm</a:t>
            </a:r>
            <a:r>
              <a:rPr lang="ar-SA" sz="1500" dirty="0" smtClean="0"/>
              <a:t> </a:t>
            </a:r>
            <a:r>
              <a:rPr lang="ar-IQ" sz="1500" dirty="0" smtClean="0"/>
              <a:t>(</a:t>
            </a:r>
            <a:r>
              <a:rPr lang="ar-SA" sz="1500" dirty="0" err="1" smtClean="0"/>
              <a:t>غالون</a:t>
            </a:r>
            <a:r>
              <a:rPr lang="ar-SA" sz="1500" dirty="0" smtClean="0"/>
              <a:t> /دقيقة</a:t>
            </a:r>
            <a:r>
              <a:rPr lang="ar-IQ" sz="1500" dirty="0" smtClean="0"/>
              <a:t>)</a:t>
            </a:r>
            <a:r>
              <a:rPr lang="ar-SA" sz="1500" dirty="0" smtClean="0"/>
              <a:t> لكل قدم من الوسادة</a:t>
            </a:r>
            <a:endParaRPr lang="en-US" sz="15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1500" dirty="0" smtClean="0"/>
              <a:t>في الوسادة التي سمكها 6 انج يكون </a:t>
            </a:r>
            <a:r>
              <a:rPr lang="en-US" sz="1500" dirty="0" smtClean="0">
                <a:cs typeface="Arial" pitchFamily="34" charset="0"/>
              </a:rPr>
              <a:t>0.75 </a:t>
            </a:r>
            <a:r>
              <a:rPr lang="en-US" sz="1500" dirty="0" err="1" smtClean="0">
                <a:cs typeface="Arial" pitchFamily="34" charset="0"/>
              </a:rPr>
              <a:t>gpm</a:t>
            </a:r>
            <a:r>
              <a:rPr lang="ar-SA" sz="1500" dirty="0" smtClean="0"/>
              <a:t>      </a:t>
            </a:r>
            <a:endParaRPr lang="en-US" sz="15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1500" dirty="0" err="1" smtClean="0"/>
              <a:t>اطول</a:t>
            </a:r>
            <a:r>
              <a:rPr lang="ar-SA" sz="1500" dirty="0" smtClean="0"/>
              <a:t> </a:t>
            </a:r>
            <a:r>
              <a:rPr lang="ar-SA" sz="1500" dirty="0" err="1" smtClean="0"/>
              <a:t>انبوب</a:t>
            </a:r>
            <a:r>
              <a:rPr lang="ar-SA" sz="1500" dirty="0" smtClean="0"/>
              <a:t> موصى </a:t>
            </a:r>
            <a:r>
              <a:rPr lang="ar-SA" sz="1500" dirty="0" err="1" smtClean="0"/>
              <a:t>به</a:t>
            </a:r>
            <a:r>
              <a:rPr lang="ar-SA" sz="1500" dirty="0" smtClean="0"/>
              <a:t> هو </a:t>
            </a:r>
            <a:r>
              <a:rPr lang="en-US" sz="1500" dirty="0" smtClean="0">
                <a:cs typeface="Arial" pitchFamily="34" charset="0"/>
              </a:rPr>
              <a:t>60ft</a:t>
            </a:r>
            <a:r>
              <a:rPr lang="ar-SA" sz="1500" dirty="0" smtClean="0"/>
              <a:t> لنظام 4 انج </a:t>
            </a:r>
            <a:r>
              <a:rPr lang="ar-SA" sz="1500" dirty="0" err="1" smtClean="0"/>
              <a:t>و</a:t>
            </a:r>
            <a:r>
              <a:rPr lang="ar-SA" sz="1500" dirty="0" smtClean="0"/>
              <a:t> </a:t>
            </a:r>
            <a:r>
              <a:rPr lang="en-US" sz="1500" dirty="0" smtClean="0">
                <a:cs typeface="Arial" pitchFamily="34" charset="0"/>
              </a:rPr>
              <a:t>50 ft </a:t>
            </a:r>
            <a:r>
              <a:rPr lang="ar-IQ" sz="1500" dirty="0" smtClean="0"/>
              <a:t> </a:t>
            </a:r>
            <a:r>
              <a:rPr lang="ar-SA" sz="1500" dirty="0" smtClean="0"/>
              <a:t>لنظام 6 انج </a:t>
            </a:r>
            <a:r>
              <a:rPr lang="ar-SA" sz="1500" dirty="0" err="1" smtClean="0"/>
              <a:t>و</a:t>
            </a:r>
            <a:r>
              <a:rPr lang="ar-IQ" sz="1500" dirty="0" smtClean="0"/>
              <a:t>قطره</a:t>
            </a:r>
            <a:r>
              <a:rPr lang="ar-SA" sz="1500" dirty="0" smtClean="0"/>
              <a:t> 1/8 انج </a:t>
            </a:r>
            <a:r>
              <a:rPr lang="ar-IQ" sz="1500" dirty="0" smtClean="0"/>
              <a:t>مثقب </a:t>
            </a:r>
            <a:r>
              <a:rPr lang="ar-SA" sz="1500" dirty="0" smtClean="0"/>
              <a:t>لكل 3 </a:t>
            </a:r>
            <a:r>
              <a:rPr lang="ar-SA" sz="1500" dirty="0" err="1" smtClean="0"/>
              <a:t>انجات</a:t>
            </a:r>
            <a:r>
              <a:rPr lang="ar-SA" sz="1500" dirty="0" smtClean="0"/>
              <a:t> لكلا </a:t>
            </a:r>
            <a:r>
              <a:rPr lang="ar-SA" sz="1500" dirty="0" err="1" smtClean="0"/>
              <a:t>النطامين</a:t>
            </a:r>
            <a:endParaRPr lang="en-US" sz="15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1500" dirty="0" smtClean="0"/>
              <a:t>سرعة الهواء تقاس </a:t>
            </a:r>
            <a:r>
              <a:rPr lang="ar-SA" sz="1500" dirty="0" err="1" smtClean="0"/>
              <a:t>ب</a:t>
            </a:r>
            <a:r>
              <a:rPr lang="ar-SA" sz="1500" dirty="0" smtClean="0"/>
              <a:t>  </a:t>
            </a:r>
            <a:r>
              <a:rPr lang="en-US" sz="1500" dirty="0" err="1" smtClean="0">
                <a:cs typeface="Arial" pitchFamily="34" charset="0"/>
              </a:rPr>
              <a:t>cfm</a:t>
            </a:r>
            <a:r>
              <a:rPr lang="en-US" sz="1500" dirty="0" smtClean="0">
                <a:cs typeface="Arial" pitchFamily="34" charset="0"/>
              </a:rPr>
              <a:t> (cubic feet per minute)</a:t>
            </a:r>
            <a:r>
              <a:rPr lang="ar-SA" sz="1500" dirty="0" smtClean="0"/>
              <a:t>  أي قدم مكعب/دقيقة  </a:t>
            </a:r>
            <a:r>
              <a:rPr lang="ar-SA" sz="1500" dirty="0" err="1" smtClean="0"/>
              <a:t>و</a:t>
            </a:r>
            <a:r>
              <a:rPr lang="ar-SA" sz="1500" dirty="0" smtClean="0"/>
              <a:t> تستعمل  سرعة هواء </a:t>
            </a:r>
            <a:r>
              <a:rPr lang="en-US" sz="1500" dirty="0" smtClean="0">
                <a:cs typeface="Arial" pitchFamily="34" charset="0"/>
              </a:rPr>
              <a:t>8 </a:t>
            </a:r>
            <a:r>
              <a:rPr lang="en-US" sz="1500" dirty="0" err="1" smtClean="0">
                <a:cs typeface="Arial" pitchFamily="34" charset="0"/>
              </a:rPr>
              <a:t>cfm</a:t>
            </a:r>
            <a:r>
              <a:rPr lang="en-US" sz="1500" dirty="0" smtClean="0">
                <a:cs typeface="Arial" pitchFamily="34" charset="0"/>
              </a:rPr>
              <a:t>/ft2</a:t>
            </a:r>
            <a:r>
              <a:rPr lang="ar-SA" sz="1500" dirty="0" smtClean="0"/>
              <a:t> من مساحة </a:t>
            </a:r>
            <a:r>
              <a:rPr lang="ar-SA" sz="1500" dirty="0" err="1" smtClean="0"/>
              <a:t>الارضية</a:t>
            </a:r>
            <a:r>
              <a:rPr lang="ar-SA" sz="1500" dirty="0" smtClean="0"/>
              <a:t> كمعيار لمنظمة </a:t>
            </a:r>
            <a:r>
              <a:rPr lang="en-US" sz="1500" dirty="0" smtClean="0">
                <a:cs typeface="Arial" pitchFamily="34" charset="0"/>
              </a:rPr>
              <a:t>(</a:t>
            </a:r>
            <a:r>
              <a:rPr lang="en-US" sz="1500" b="1" i="1" dirty="0" smtClean="0">
                <a:cs typeface="Arial" pitchFamily="34" charset="0"/>
              </a:rPr>
              <a:t>NGMA</a:t>
            </a:r>
            <a:r>
              <a:rPr lang="en-US" sz="1500" dirty="0" smtClean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cs typeface="Arial" pitchFamily="34" charset="0"/>
              </a:rPr>
              <a:t>The National </a:t>
            </a:r>
            <a:r>
              <a:rPr lang="en-US" sz="1500" b="1" i="1" dirty="0" smtClean="0">
                <a:cs typeface="Arial" pitchFamily="34" charset="0"/>
              </a:rPr>
              <a:t>Greenhouse</a:t>
            </a:r>
            <a:r>
              <a:rPr lang="en-US" sz="1500" dirty="0" smtClean="0">
                <a:cs typeface="Arial" pitchFamily="34" charset="0"/>
              </a:rPr>
              <a:t> Manufacturers Association (</a:t>
            </a:r>
            <a:r>
              <a:rPr lang="en-US" sz="1500" b="1" i="1" dirty="0" smtClean="0">
                <a:cs typeface="Arial" pitchFamily="34" charset="0"/>
              </a:rPr>
              <a:t>NGMA</a:t>
            </a:r>
            <a:r>
              <a:rPr lang="en-US" sz="1500" dirty="0" smtClean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ar-SA" sz="1500" dirty="0" smtClean="0"/>
              <a:t> </a:t>
            </a:r>
            <a:endParaRPr lang="en-US" sz="15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1500" dirty="0" smtClean="0"/>
              <a:t>المراوح المفرغة للهواء يجب </a:t>
            </a:r>
            <a:r>
              <a:rPr lang="ar-SA" sz="1500" dirty="0" err="1" smtClean="0"/>
              <a:t>ان</a:t>
            </a:r>
            <a:r>
              <a:rPr lang="ar-SA" sz="1500" dirty="0" smtClean="0"/>
              <a:t> </a:t>
            </a:r>
            <a:r>
              <a:rPr lang="ar-SA" sz="1500" dirty="0" err="1" smtClean="0"/>
              <a:t>لاتزيد</a:t>
            </a:r>
            <a:r>
              <a:rPr lang="ar-SA" sz="1500" dirty="0" smtClean="0"/>
              <a:t> المساحة بينها عن 25 قدم وعند تكون عرض البيت 60 سم يجب وضع ثلاث مراوح على </a:t>
            </a:r>
            <a:r>
              <a:rPr lang="ar-SA" sz="1500" dirty="0" err="1" smtClean="0"/>
              <a:t>الاقل</a:t>
            </a:r>
            <a:r>
              <a:rPr lang="ar-SA" sz="1500" dirty="0" smtClean="0"/>
              <a:t>  ويجب </a:t>
            </a:r>
            <a:r>
              <a:rPr lang="ar-SA" sz="1500" dirty="0" err="1" smtClean="0"/>
              <a:t>ان</a:t>
            </a:r>
            <a:r>
              <a:rPr lang="ar-SA" sz="1500" dirty="0" smtClean="0"/>
              <a:t>  توضع بارتفاع النبات  وتوضع باتجاه الريح ويجب حماية المراوح من الطقس كما يجب صيانة جهتي المروحة لحماية العمال والزائرين </a:t>
            </a:r>
            <a:r>
              <a:rPr lang="ar-SA" sz="1500" dirty="0" err="1" smtClean="0"/>
              <a:t>اقصى</a:t>
            </a:r>
            <a:r>
              <a:rPr lang="ar-SA" sz="1500" dirty="0" smtClean="0"/>
              <a:t> مسافة بين المروحة والوسادة 200 قدم.يجب </a:t>
            </a:r>
            <a:r>
              <a:rPr lang="ar-SA" sz="1500" dirty="0" err="1" smtClean="0"/>
              <a:t>ان</a:t>
            </a:r>
            <a:r>
              <a:rPr lang="ar-SA" sz="1500" dirty="0" smtClean="0"/>
              <a:t> اقل مسافة 50 قدم  بين  مفرغة وبين وسادة البيت المجاور. كما </a:t>
            </a:r>
            <a:r>
              <a:rPr lang="ar-SA" sz="1500" dirty="0" err="1" smtClean="0"/>
              <a:t>ان</a:t>
            </a:r>
            <a:r>
              <a:rPr lang="ar-SA" sz="1500" dirty="0" smtClean="0"/>
              <a:t> في البيوت الزجاجية المتجاورة فيها مراوح التفريغ متقابلة فيجب </a:t>
            </a:r>
            <a:r>
              <a:rPr lang="ar-SA" sz="1500" dirty="0" err="1" smtClean="0"/>
              <a:t>ان</a:t>
            </a:r>
            <a:r>
              <a:rPr lang="ar-SA" sz="1500" dirty="0" smtClean="0"/>
              <a:t> </a:t>
            </a:r>
            <a:r>
              <a:rPr lang="ar-SA" sz="1500" dirty="0" err="1" smtClean="0"/>
              <a:t>لاتقل</a:t>
            </a:r>
            <a:r>
              <a:rPr lang="ar-SA" sz="1500" dirty="0" smtClean="0"/>
              <a:t> المسافة بينهما عن 15 قدم  </a:t>
            </a:r>
            <a:endParaRPr lang="en-US" sz="1500" dirty="0" smtClean="0"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spcAft>
                <a:spcPct val="30000"/>
              </a:spcAft>
            </a:pPr>
            <a:endParaRPr lang="en-US" sz="15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WINTER COOLING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1. HAF fans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2.Convection tube cooling</a:t>
            </a:r>
            <a:endParaRPr lang="ar-SA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9699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ar-SA" smtClean="0"/>
              <a:t>السليلوز</a:t>
            </a:r>
          </a:p>
          <a:p>
            <a:pPr eaLnBrk="1" hangingPunct="1">
              <a:buFont typeface="Arial" pitchFamily="34" charset="0"/>
              <a:buNone/>
            </a:pPr>
            <a:r>
              <a:rPr lang="ar-SA" smtClean="0"/>
              <a:t>متوفرة بسمك 2و4و6 و12 انج</a:t>
            </a:r>
          </a:p>
          <a:p>
            <a:pPr eaLnBrk="1" hangingPunct="1">
              <a:buFont typeface="Arial" pitchFamily="34" charset="0"/>
              <a:buNone/>
            </a:pPr>
            <a:r>
              <a:rPr lang="ar-SA" smtClean="0"/>
              <a:t>ان سمك 4 انج يسمح بسحب الهواء بمقدار </a:t>
            </a:r>
            <a:r>
              <a:rPr lang="en-US" smtClean="0">
                <a:cs typeface="Arial" pitchFamily="34" charset="0"/>
              </a:rPr>
              <a:t>250 cfm/ft</a:t>
            </a:r>
            <a:r>
              <a:rPr lang="en-US" baseline="30000" smtClean="0">
                <a:cs typeface="Arial" pitchFamily="34" charset="0"/>
              </a:rPr>
              <a:t>2</a:t>
            </a:r>
            <a:r>
              <a:rPr lang="ar-SA" baseline="30000" smtClean="0"/>
              <a:t> اما</a:t>
            </a:r>
            <a:r>
              <a:rPr lang="ar-SA" smtClean="0"/>
              <a:t> السمك 6 انج فيسمح بمقدار </a:t>
            </a:r>
            <a:r>
              <a:rPr lang="en-US" smtClean="0">
                <a:cs typeface="Arial" pitchFamily="34" charset="0"/>
              </a:rPr>
              <a:t>350 cfm/ft</a:t>
            </a:r>
            <a:r>
              <a:rPr lang="en-US" baseline="30000" smtClean="0">
                <a:cs typeface="Arial" pitchFamily="34" charset="0"/>
              </a:rPr>
              <a:t>2</a:t>
            </a:r>
            <a:r>
              <a:rPr lang="ar-SA" smtClean="0"/>
              <a:t> بينما في نشارة الخشب فيسمح بمقدار </a:t>
            </a:r>
            <a:r>
              <a:rPr lang="en-US" smtClean="0">
                <a:cs typeface="Arial" pitchFamily="34" charset="0"/>
              </a:rPr>
              <a:t>150 cfm/ft</a:t>
            </a:r>
            <a:r>
              <a:rPr lang="en-US" baseline="30000" smtClean="0">
                <a:cs typeface="Arial" pitchFamily="34" charset="0"/>
              </a:rPr>
              <a:t>2</a:t>
            </a:r>
            <a:r>
              <a:rPr lang="ar-SA" smtClean="0"/>
              <a:t> </a:t>
            </a:r>
            <a:endParaRPr lang="en-US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A 4-inch-thick pad will handle an air intake of 250 cfm/ft</a:t>
            </a:r>
            <a:r>
              <a:rPr lang="en-US" baseline="30000" smtClean="0">
                <a:cs typeface="Arial" pitchFamily="34" charset="0"/>
              </a:rPr>
              <a:t>2</a:t>
            </a:r>
            <a:r>
              <a:rPr lang="en-US" smtClean="0">
                <a:cs typeface="Arial" pitchFamily="34" charset="0"/>
              </a:rPr>
              <a:t>; a six inch 350 cfm/ft</a:t>
            </a:r>
            <a:r>
              <a:rPr lang="en-US" baseline="30000" smtClean="0">
                <a:cs typeface="Arial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By way of comparison excelsior pads can only support an airflow rate of 150 cfm/ft</a:t>
            </a:r>
            <a:r>
              <a:rPr lang="en-US" baseline="30000" smtClean="0">
                <a:cs typeface="Arial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You want vents over the exterior of the pads to seal the external air source off when active cooling isn’t needed</a:t>
            </a:r>
          </a:p>
          <a:p>
            <a:pPr eaLnBrk="1" hangingPunct="1">
              <a:buFont typeface="Arial" pitchFamily="34" charset="0"/>
              <a:buNone/>
            </a:pPr>
            <a:endParaRPr lang="ar-SA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0325" y="2805113"/>
            <a:ext cx="3943350" cy="211455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100" y="1600200"/>
            <a:ext cx="6272213" cy="4525963"/>
          </a:xfrm>
          <a:noFill/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700338" y="692150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Typical evaporative cooling 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المراوح</a:t>
            </a:r>
          </a:p>
        </p:txBody>
      </p:sp>
      <p:sp>
        <p:nvSpPr>
          <p:cNvPr id="32771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ar-SA" dirty="0" smtClean="0"/>
              <a:t>المراوح المفرغة للهواء يجب </a:t>
            </a:r>
            <a:r>
              <a:rPr lang="ar-SA" dirty="0" err="1" smtClean="0"/>
              <a:t>ان</a:t>
            </a:r>
            <a:r>
              <a:rPr lang="ar-SA" dirty="0" smtClean="0"/>
              <a:t> لا تزيد المسافة بينها عن 25 قدم وعند تكون عرض الجدار الخلفي للبيت </a:t>
            </a:r>
            <a:r>
              <a:rPr lang="ar-SA" smtClean="0"/>
              <a:t>60 قدم </a:t>
            </a:r>
            <a:r>
              <a:rPr lang="ar-SA" dirty="0" smtClean="0"/>
              <a:t>يجب وضع ثلاث مراوح على </a:t>
            </a:r>
            <a:r>
              <a:rPr lang="ar-SA" dirty="0" err="1" smtClean="0"/>
              <a:t>الاقل</a:t>
            </a:r>
            <a:r>
              <a:rPr lang="ar-SA" dirty="0" smtClean="0"/>
              <a:t>  ويجب </a:t>
            </a:r>
            <a:r>
              <a:rPr lang="ar-SA" dirty="0" err="1" smtClean="0"/>
              <a:t>ان</a:t>
            </a:r>
            <a:r>
              <a:rPr lang="ar-SA" dirty="0" smtClean="0"/>
              <a:t>  توضع بارتفاع النبات  وباتجاه الريح ويجب حماية المراوح من الطقس كما يجب صيانة جهتي المروحة لحماية العمال والزائرين . </a:t>
            </a:r>
            <a:r>
              <a:rPr lang="ar-SA" dirty="0" err="1" smtClean="0"/>
              <a:t>اقصى</a:t>
            </a:r>
            <a:r>
              <a:rPr lang="ar-SA" dirty="0" smtClean="0"/>
              <a:t> مسافة بين المروحة والوسادة 200 قدم. واقل مسافة بين  مفرغة وبين وسادة البيت المجاور 50 قدم  كما </a:t>
            </a:r>
            <a:r>
              <a:rPr lang="ar-SA" dirty="0" err="1" smtClean="0"/>
              <a:t>ان</a:t>
            </a:r>
            <a:r>
              <a:rPr lang="ar-SA" dirty="0" smtClean="0"/>
              <a:t> في البيوت الزجاجية المتجاورة فيها مراوح التفريغ متقابلة فيجب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ar-SA" dirty="0" err="1" smtClean="0"/>
              <a:t>لاتقل</a:t>
            </a:r>
            <a:r>
              <a:rPr lang="ar-SA" dirty="0" smtClean="0"/>
              <a:t> المسافة بينهما عن 15 قدم  </a:t>
            </a:r>
            <a:endParaRPr lang="en-US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Should not be more than 25 ft apart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If the end of the greenhouse is 60 ft wide you will need at least 3 fans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Fans should be evenly spaced at plant height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Place fans on leeward side of the greenhouse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Rules change with multiple houses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Protect fans from weather and provide screening on both sides to protect workers, visitors, and wildlife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pitchFamily="34" charset="0"/>
              </a:rPr>
              <a:t>Air movement can cause special problems in larger houses</a:t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eaLnBrk="1" hangingPunct="1"/>
            <a:endParaRPr lang="ar-SA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1600200"/>
            <a:ext cx="6042025" cy="4525963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b="2339"/>
          <a:stretch>
            <a:fillRect/>
          </a:stretch>
        </p:blipFill>
        <p:spPr bwMode="auto">
          <a:xfrm>
            <a:off x="642910" y="928670"/>
            <a:ext cx="77741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17572"/>
            <a:ext cx="8229600" cy="36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35843" name="Picture 2" descr="DSCN16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ar-SA" dirty="0" smtClean="0"/>
              <a:t>يجب </a:t>
            </a:r>
            <a:r>
              <a:rPr lang="ar-SA" dirty="0" err="1" smtClean="0"/>
              <a:t>ايصال</a:t>
            </a:r>
            <a:r>
              <a:rPr lang="ar-SA" dirty="0" smtClean="0"/>
              <a:t> الماء </a:t>
            </a:r>
            <a:r>
              <a:rPr lang="ar-SA" dirty="0" err="1" smtClean="0"/>
              <a:t>الى</a:t>
            </a:r>
            <a:r>
              <a:rPr lang="ar-SA" dirty="0" smtClean="0"/>
              <a:t> الوسادة بسمك 4 انج بمعدل 0.5 </a:t>
            </a:r>
            <a:r>
              <a:rPr lang="en-US" dirty="0" err="1" smtClean="0">
                <a:cs typeface="Arial" pitchFamily="34" charset="0"/>
              </a:rPr>
              <a:t>gpm</a:t>
            </a:r>
            <a:r>
              <a:rPr lang="ar-SA" dirty="0" smtClean="0"/>
              <a:t> </a:t>
            </a:r>
            <a:r>
              <a:rPr lang="ar-IQ" dirty="0" smtClean="0"/>
              <a:t>(</a:t>
            </a:r>
            <a:r>
              <a:rPr lang="ar-SA" dirty="0" err="1" smtClean="0"/>
              <a:t>غالون</a:t>
            </a:r>
            <a:r>
              <a:rPr lang="ar-SA" dirty="0" smtClean="0"/>
              <a:t> /دقيقة</a:t>
            </a:r>
            <a:r>
              <a:rPr lang="ar-IQ" dirty="0" smtClean="0"/>
              <a:t>)</a:t>
            </a:r>
            <a:r>
              <a:rPr lang="ar-SA" dirty="0" smtClean="0"/>
              <a:t> لكل قدم من الوسادة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ar-SA" dirty="0" smtClean="0"/>
              <a:t>في الوسادة التي سمكها 6 انج يكون </a:t>
            </a:r>
            <a:r>
              <a:rPr lang="en-US" dirty="0" smtClean="0">
                <a:cs typeface="Arial" pitchFamily="34" charset="0"/>
              </a:rPr>
              <a:t>0.75 </a:t>
            </a:r>
            <a:r>
              <a:rPr lang="en-US" dirty="0" err="1" smtClean="0">
                <a:cs typeface="Arial" pitchFamily="34" charset="0"/>
              </a:rPr>
              <a:t>gpm</a:t>
            </a:r>
            <a:r>
              <a:rPr lang="ar-SA" dirty="0" smtClean="0"/>
              <a:t>      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ar-SA" dirty="0" err="1" smtClean="0"/>
              <a:t>اطول</a:t>
            </a:r>
            <a:r>
              <a:rPr lang="ar-SA" dirty="0" smtClean="0"/>
              <a:t> </a:t>
            </a:r>
            <a:r>
              <a:rPr lang="ar-SA" dirty="0" err="1" smtClean="0"/>
              <a:t>انبوب</a:t>
            </a:r>
            <a:r>
              <a:rPr lang="ar-SA" dirty="0" smtClean="0"/>
              <a:t> موصى </a:t>
            </a:r>
            <a:r>
              <a:rPr lang="ar-SA" dirty="0" err="1" smtClean="0"/>
              <a:t>به</a:t>
            </a:r>
            <a:r>
              <a:rPr lang="ar-SA" dirty="0" smtClean="0"/>
              <a:t> هو </a:t>
            </a:r>
            <a:r>
              <a:rPr lang="en-US" dirty="0" smtClean="0">
                <a:cs typeface="Arial" pitchFamily="34" charset="0"/>
              </a:rPr>
              <a:t>60ft</a:t>
            </a:r>
            <a:r>
              <a:rPr lang="ar-SA" dirty="0" smtClean="0"/>
              <a:t> لنظام 4 انج </a:t>
            </a:r>
            <a:r>
              <a:rPr lang="ar-SA" dirty="0" err="1" smtClean="0"/>
              <a:t>و</a:t>
            </a:r>
            <a:r>
              <a:rPr lang="ar-SA" dirty="0" smtClean="0"/>
              <a:t> </a:t>
            </a:r>
            <a:r>
              <a:rPr lang="en-US" dirty="0" smtClean="0">
                <a:cs typeface="Arial" pitchFamily="34" charset="0"/>
              </a:rPr>
              <a:t>50 ft </a:t>
            </a:r>
            <a:r>
              <a:rPr lang="ar-IQ" dirty="0" smtClean="0"/>
              <a:t> </a:t>
            </a:r>
            <a:r>
              <a:rPr lang="ar-SA" dirty="0" smtClean="0"/>
              <a:t>لنظام 6 انج </a:t>
            </a:r>
            <a:r>
              <a:rPr lang="ar-SA" dirty="0" err="1" smtClean="0"/>
              <a:t>و</a:t>
            </a:r>
            <a:r>
              <a:rPr lang="ar-IQ" dirty="0" smtClean="0"/>
              <a:t>قطره</a:t>
            </a:r>
            <a:r>
              <a:rPr lang="ar-SA" dirty="0" smtClean="0"/>
              <a:t> 1/8 انج </a:t>
            </a:r>
            <a:r>
              <a:rPr lang="ar-IQ" dirty="0" smtClean="0"/>
              <a:t>مثقب </a:t>
            </a:r>
            <a:r>
              <a:rPr lang="ar-SA" dirty="0" smtClean="0"/>
              <a:t>لكل 3 </a:t>
            </a:r>
            <a:r>
              <a:rPr lang="ar-SA" dirty="0" err="1" smtClean="0"/>
              <a:t>انجات</a:t>
            </a:r>
            <a:r>
              <a:rPr lang="ar-SA" dirty="0" smtClean="0"/>
              <a:t> لكلا </a:t>
            </a:r>
            <a:r>
              <a:rPr lang="ar-SA" dirty="0" err="1" smtClean="0"/>
              <a:t>النطامين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ar-SA" dirty="0" smtClean="0"/>
              <a:t>سرعة الهواء تقاس </a:t>
            </a:r>
            <a:r>
              <a:rPr lang="ar-SA" dirty="0" err="1" smtClean="0"/>
              <a:t>ب</a:t>
            </a:r>
            <a:r>
              <a:rPr lang="ar-SA" dirty="0" smtClean="0"/>
              <a:t>  </a:t>
            </a:r>
            <a:r>
              <a:rPr lang="en-US" dirty="0" err="1" smtClean="0">
                <a:cs typeface="Arial" pitchFamily="34" charset="0"/>
              </a:rPr>
              <a:t>cfm</a:t>
            </a:r>
            <a:r>
              <a:rPr lang="en-US" dirty="0" smtClean="0">
                <a:cs typeface="Arial" pitchFamily="34" charset="0"/>
              </a:rPr>
              <a:t> (cubic feet per minute)</a:t>
            </a:r>
            <a:r>
              <a:rPr lang="ar-SA" dirty="0" smtClean="0"/>
              <a:t>  أي قدم مكعب/دقيقة  </a:t>
            </a:r>
            <a:r>
              <a:rPr lang="ar-SA" dirty="0" err="1" smtClean="0"/>
              <a:t>و</a:t>
            </a:r>
            <a:r>
              <a:rPr lang="ar-SA" dirty="0" smtClean="0"/>
              <a:t> تستعمل  سرعة هواء </a:t>
            </a:r>
            <a:r>
              <a:rPr lang="en-US" dirty="0" smtClean="0">
                <a:cs typeface="Arial" pitchFamily="34" charset="0"/>
              </a:rPr>
              <a:t>8 </a:t>
            </a:r>
            <a:r>
              <a:rPr lang="en-US" dirty="0" err="1" smtClean="0">
                <a:cs typeface="Arial" pitchFamily="34" charset="0"/>
              </a:rPr>
              <a:t>cfm</a:t>
            </a:r>
            <a:r>
              <a:rPr lang="en-US" dirty="0" smtClean="0">
                <a:cs typeface="Arial" pitchFamily="34" charset="0"/>
              </a:rPr>
              <a:t>/ft2</a:t>
            </a:r>
            <a:r>
              <a:rPr lang="ar-SA" dirty="0" smtClean="0"/>
              <a:t> من مساحة </a:t>
            </a:r>
            <a:r>
              <a:rPr lang="ar-SA" dirty="0" err="1" smtClean="0"/>
              <a:t>الارضية</a:t>
            </a:r>
            <a:r>
              <a:rPr lang="ar-SA" dirty="0" smtClean="0"/>
              <a:t> كمعيار لمنظمة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b="1" i="1" dirty="0" smtClean="0">
                <a:cs typeface="Arial" pitchFamily="34" charset="0"/>
              </a:rPr>
              <a:t>NGMA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mtClean="0">
                <a:cs typeface="Arial" pitchFamily="34" charset="0"/>
              </a:rPr>
              <a:t>The National </a:t>
            </a:r>
            <a:r>
              <a:rPr lang="en-US" b="1" i="1" smtClean="0">
                <a:cs typeface="Arial" pitchFamily="34" charset="0"/>
              </a:rPr>
              <a:t>Greenhouse</a:t>
            </a:r>
            <a:r>
              <a:rPr lang="en-US" smtClean="0">
                <a:cs typeface="Arial" pitchFamily="34" charset="0"/>
              </a:rPr>
              <a:t> Manufacturers Association (</a:t>
            </a:r>
            <a:r>
              <a:rPr lang="en-US" b="1" i="1" smtClean="0">
                <a:cs typeface="Arial" pitchFamily="34" charset="0"/>
              </a:rPr>
              <a:t>NGMA</a:t>
            </a:r>
            <a:r>
              <a:rPr lang="en-US" smtClean="0">
                <a:cs typeface="Arial" pitchFamily="34" charset="0"/>
              </a:rPr>
              <a:t>)</a:t>
            </a: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ar-SA" dirty="0" smtClean="0"/>
              <a:t>حساب معدل  سحب الهواء من البيت </a:t>
            </a:r>
            <a:r>
              <a:rPr lang="en-US" dirty="0" smtClean="0">
                <a:cs typeface="Times New Roman" pitchFamily="18" charset="0"/>
              </a:rPr>
              <a:t>Calculating Air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Removal Rate</a:t>
            </a:r>
            <a:endParaRPr lang="ar-SA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Calculate the standard </a:t>
            </a:r>
            <a:r>
              <a:rPr lang="en-US" dirty="0" err="1" smtClean="0"/>
              <a:t>cfm</a:t>
            </a:r>
            <a:r>
              <a:rPr lang="en-US" dirty="0" smtClean="0"/>
              <a:t> = Greenhouse area X 8 </a:t>
            </a:r>
            <a:r>
              <a:rPr lang="en-US" dirty="0" err="1" smtClean="0"/>
              <a:t>cfm</a:t>
            </a:r>
            <a:r>
              <a:rPr lang="en-US" dirty="0" smtClean="0"/>
              <a:t>/ft</a:t>
            </a:r>
            <a:r>
              <a:rPr lang="en-US" baseline="30000" dirty="0" smtClean="0"/>
              <a:t>2</a:t>
            </a:r>
            <a:endParaRPr lang="ar-SA" baseline="30000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dirty="0" smtClean="0"/>
              <a:t>cubic feet of flow per minute </a:t>
            </a:r>
            <a:endParaRPr lang="ar-SA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Correct for the standard rate of air removal using the larger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house</a:t>
            </a:r>
            <a:r>
              <a:rPr lang="en-US" baseline="-25000" dirty="0" smtClean="0"/>
              <a:t> </a:t>
            </a:r>
            <a:r>
              <a:rPr lang="en-US" dirty="0" smtClean="0"/>
              <a:t>or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vel</a:t>
            </a:r>
            <a:r>
              <a:rPr lang="en-US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/>
              <a:t>F</a:t>
            </a:r>
            <a:r>
              <a:rPr lang="en-US" baseline="-25000" dirty="0" err="1" smtClean="0"/>
              <a:t>house</a:t>
            </a:r>
            <a:r>
              <a:rPr lang="en-US" dirty="0" smtClean="0"/>
              <a:t>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elev</a:t>
            </a:r>
            <a:r>
              <a:rPr lang="en-US" dirty="0" smtClean="0"/>
              <a:t> X F</a:t>
            </a:r>
            <a:r>
              <a:rPr lang="en-US" baseline="-25000" dirty="0" smtClean="0"/>
              <a:t>light</a:t>
            </a:r>
            <a:r>
              <a:rPr lang="en-US" dirty="0" smtClean="0"/>
              <a:t> X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temp</a:t>
            </a:r>
            <a:endParaRPr lang="en-US" baseline="-250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Total </a:t>
            </a:r>
            <a:r>
              <a:rPr lang="en-US" dirty="0" err="1" smtClean="0"/>
              <a:t>cfm</a:t>
            </a:r>
            <a:r>
              <a:rPr lang="en-US" dirty="0" smtClean="0"/>
              <a:t> = standard </a:t>
            </a:r>
            <a:r>
              <a:rPr lang="en-US" dirty="0" err="1" smtClean="0"/>
              <a:t>cfm</a:t>
            </a:r>
            <a:r>
              <a:rPr lang="en-US" dirty="0" smtClean="0"/>
              <a:t> X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house</a:t>
            </a:r>
            <a:r>
              <a:rPr lang="en-US" baseline="-25000" dirty="0" smtClean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vel</a:t>
            </a:r>
            <a:r>
              <a:rPr lang="en-US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ar-SA" dirty="0" smtClean="0"/>
              <a:t>معامل التصحيح الخاص بالمسافة بين الوسادة والمروحة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Select the fans to install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Passive Cooling Systems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44044"/>
            <a:ext cx="3200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789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Arial" pitchFamily="34" charset="0"/>
              <a:buNone/>
            </a:pPr>
            <a:r>
              <a:rPr lang="en-US" sz="2400" dirty="0" err="1" smtClean="0">
                <a:cs typeface="Arial" pitchFamily="34" charset="0"/>
              </a:rPr>
              <a:t>FElev</a:t>
            </a:r>
            <a:r>
              <a:rPr lang="en-US" sz="2400" dirty="0" smtClean="0">
                <a:cs typeface="Arial" pitchFamily="34" charset="0"/>
              </a:rPr>
              <a:t> = 29.92 / BP</a:t>
            </a:r>
          </a:p>
          <a:p>
            <a:pPr algn="l" eaLnBrk="1" hangingPunct="1">
              <a:buNone/>
            </a:pPr>
            <a:r>
              <a:rPr lang="en-US" sz="2400" dirty="0" err="1" smtClean="0">
                <a:cs typeface="Arial" pitchFamily="34" charset="0"/>
              </a:rPr>
              <a:t>Felev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ar-SA" sz="2400" dirty="0" smtClean="0">
                <a:cs typeface="Arial" pitchFamily="34" charset="0"/>
              </a:rPr>
              <a:t>عبارة عن معامل التصحيح الخاص بالارتفاع عن سطح البحر</a:t>
            </a:r>
            <a:endParaRPr lang="ar-SA" sz="2400" dirty="0" smtClean="0"/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BP is local barometric pressure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elevation factor, </a:t>
            </a:r>
            <a:r>
              <a:rPr lang="en-US" sz="2400" dirty="0" err="1" smtClean="0">
                <a:cs typeface="Arial" pitchFamily="34" charset="0"/>
              </a:rPr>
              <a:t>FElev</a:t>
            </a:r>
            <a:endParaRPr lang="ar-SA" sz="2400" dirty="0" smtClean="0"/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err="1" smtClean="0">
                <a:cs typeface="Arial" pitchFamily="34" charset="0"/>
              </a:rPr>
              <a:t>FLight</a:t>
            </a:r>
            <a:r>
              <a:rPr lang="en-US" sz="2400" dirty="0" smtClean="0">
                <a:cs typeface="Arial" pitchFamily="34" charset="0"/>
              </a:rPr>
              <a:t> = FC / 5.000</a:t>
            </a:r>
          </a:p>
          <a:p>
            <a:pPr algn="l">
              <a:buFont typeface="Arial" pitchFamily="34" charset="0"/>
              <a:buNone/>
            </a:pPr>
            <a:r>
              <a:rPr lang="ar-SA" sz="2400" dirty="0" smtClean="0"/>
              <a:t> </a:t>
            </a:r>
            <a:r>
              <a:rPr lang="en-US" sz="2400" dirty="0" smtClean="0">
                <a:cs typeface="Arial" pitchFamily="34" charset="0"/>
              </a:rPr>
              <a:t>interior light measured in </a:t>
            </a:r>
            <a:r>
              <a:rPr lang="en-US" sz="2400" dirty="0" err="1" smtClean="0">
                <a:cs typeface="Arial" pitchFamily="34" charset="0"/>
              </a:rPr>
              <a:t>footcandles</a:t>
            </a:r>
            <a:r>
              <a:rPr lang="en-US" sz="2400" dirty="0" smtClean="0">
                <a:cs typeface="Arial" pitchFamily="34" charset="0"/>
              </a:rPr>
              <a:t> is FC</a:t>
            </a:r>
          </a:p>
          <a:p>
            <a:pPr algn="l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light intensity factor </a:t>
            </a:r>
            <a:r>
              <a:rPr lang="en-US" sz="2400" dirty="0" err="1" smtClean="0">
                <a:cs typeface="Arial" pitchFamily="34" charset="0"/>
              </a:rPr>
              <a:t>FLight</a:t>
            </a:r>
            <a:endParaRPr lang="ar-SA" sz="2400" dirty="0" smtClean="0"/>
          </a:p>
          <a:p>
            <a:pPr algn="l" eaLnBrk="1" hangingPunct="1">
              <a:buNone/>
            </a:pPr>
            <a:r>
              <a:rPr lang="en-US" sz="2400" dirty="0" err="1" smtClean="0">
                <a:cs typeface="Arial" pitchFamily="34" charset="0"/>
              </a:rPr>
              <a:t>Ftemp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ar-SA" sz="2400" dirty="0" smtClean="0">
                <a:cs typeface="Arial" pitchFamily="34" charset="0"/>
              </a:rPr>
              <a:t>الفرق المسموح </a:t>
            </a:r>
            <a:r>
              <a:rPr lang="ar-SA" sz="2400" dirty="0" err="1" smtClean="0">
                <a:cs typeface="Arial" pitchFamily="34" charset="0"/>
              </a:rPr>
              <a:t>به</a:t>
            </a:r>
            <a:r>
              <a:rPr lang="ar-SA" sz="2400" dirty="0" smtClean="0">
                <a:cs typeface="Arial" pitchFamily="34" charset="0"/>
              </a:rPr>
              <a:t> في درجة الحرارة بين الوسادة والمروحة</a:t>
            </a:r>
            <a:endParaRPr lang="ar-SA" sz="2400" dirty="0" smtClean="0"/>
          </a:p>
          <a:p>
            <a:pPr algn="l" eaLnBrk="1" hangingPunct="1">
              <a:buFont typeface="Arial" pitchFamily="34" charset="0"/>
              <a:buNone/>
            </a:pPr>
            <a:endParaRPr lang="ar-SA" sz="2400" dirty="0" smtClean="0">
              <a:cs typeface="Arial" pitchFamily="34" charset="0"/>
            </a:endParaRPr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err="1" smtClean="0">
                <a:cs typeface="Arial" pitchFamily="34" charset="0"/>
              </a:rPr>
              <a:t>FTemp</a:t>
            </a:r>
            <a:r>
              <a:rPr lang="en-US" sz="2400" dirty="0" smtClean="0">
                <a:cs typeface="Arial" pitchFamily="34" charset="0"/>
              </a:rPr>
              <a:t> = 7.0o / D To</a:t>
            </a:r>
            <a:endParaRPr lang="ar-SA" sz="2400" dirty="0" smtClean="0"/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err="1" smtClean="0">
                <a:cs typeface="Arial" pitchFamily="34" charset="0"/>
              </a:rPr>
              <a:t>FHouse</a:t>
            </a:r>
            <a:r>
              <a:rPr lang="en-US" sz="2400" dirty="0" smtClean="0">
                <a:cs typeface="Arial" pitchFamily="34" charset="0"/>
              </a:rPr>
              <a:t> = </a:t>
            </a:r>
            <a:r>
              <a:rPr lang="en-US" sz="2400" dirty="0" err="1" smtClean="0">
                <a:cs typeface="Arial" pitchFamily="34" charset="0"/>
              </a:rPr>
              <a:t>FElev</a:t>
            </a:r>
            <a:r>
              <a:rPr lang="en-US" sz="2400" dirty="0" smtClean="0">
                <a:cs typeface="Arial" pitchFamily="34" charset="0"/>
              </a:rPr>
              <a:t> x </a:t>
            </a:r>
            <a:r>
              <a:rPr lang="en-US" sz="2400" dirty="0" err="1" smtClean="0">
                <a:cs typeface="Arial" pitchFamily="34" charset="0"/>
              </a:rPr>
              <a:t>FLight</a:t>
            </a:r>
            <a:r>
              <a:rPr lang="en-US" sz="2400" dirty="0" smtClean="0">
                <a:cs typeface="Arial" pitchFamily="34" charset="0"/>
              </a:rPr>
              <a:t> x </a:t>
            </a:r>
            <a:r>
              <a:rPr lang="en-US" sz="2400" dirty="0" err="1" smtClean="0">
                <a:cs typeface="Arial" pitchFamily="34" charset="0"/>
              </a:rPr>
              <a:t>Ftemp</a:t>
            </a:r>
            <a:endParaRPr lang="ar-SA" sz="2400" dirty="0" smtClean="0"/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FVEL = 10 / ÖD</a:t>
            </a:r>
            <a:endParaRPr lang="ar-SA" sz="2400" dirty="0" smtClean="0"/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Total CFM = L x W x 8.0 x </a:t>
            </a:r>
            <a:r>
              <a:rPr lang="en-US" sz="2400" dirty="0" err="1" smtClean="0">
                <a:cs typeface="Arial" pitchFamily="34" charset="0"/>
              </a:rPr>
              <a:t>FHouse</a:t>
            </a: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(unless FVEL is larger - then use FVEL)</a:t>
            </a:r>
            <a:endParaRPr lang="ar-SA" sz="24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يجب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ar-SA" dirty="0" err="1" smtClean="0"/>
              <a:t>لايزيد</a:t>
            </a:r>
            <a:r>
              <a:rPr lang="ar-SA" dirty="0" smtClean="0"/>
              <a:t> ارتفاع منسوب البيت عن 1000 قدم عن سطح </a:t>
            </a:r>
            <a:r>
              <a:rPr lang="ar-SA" dirty="0" err="1" smtClean="0"/>
              <a:t>الارض</a:t>
            </a:r>
            <a:endParaRPr lang="ar-SA" dirty="0" smtClean="0"/>
          </a:p>
          <a:p>
            <a:r>
              <a:rPr lang="ar-SA" dirty="0" smtClean="0"/>
              <a:t>يجب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ar-SA" dirty="0" err="1" smtClean="0"/>
              <a:t>لاتزيد</a:t>
            </a:r>
            <a:r>
              <a:rPr lang="ar-SA" dirty="0" smtClean="0"/>
              <a:t> شدة </a:t>
            </a:r>
            <a:r>
              <a:rPr lang="ar-SA" dirty="0" err="1" smtClean="0"/>
              <a:t>الاضاءة</a:t>
            </a:r>
            <a:r>
              <a:rPr lang="ar-SA" dirty="0" smtClean="0"/>
              <a:t> داخل البيت عن 5000 قدم شمعة </a:t>
            </a:r>
          </a:p>
          <a:p>
            <a:r>
              <a:rPr lang="ar-SA" dirty="0" smtClean="0"/>
              <a:t>لذا يجب </a:t>
            </a:r>
            <a:r>
              <a:rPr lang="ar-SA" dirty="0" err="1" smtClean="0"/>
              <a:t>ان</a:t>
            </a:r>
            <a:r>
              <a:rPr lang="ar-SA" dirty="0" smtClean="0"/>
              <a:t> يكون معدل سحب الهواء 8 قدم3/دقيقة /قدم2 من مساحة البيت</a:t>
            </a:r>
          </a:p>
          <a:p>
            <a:r>
              <a:rPr lang="ar-SA" dirty="0" smtClean="0"/>
              <a:t>الفرق المسموح </a:t>
            </a:r>
            <a:r>
              <a:rPr lang="ar-SA" dirty="0" err="1" smtClean="0"/>
              <a:t>به</a:t>
            </a:r>
            <a:r>
              <a:rPr lang="ar-SA" dirty="0" smtClean="0"/>
              <a:t> في درجة الحرارة بين المروحة والوسادة 7ف.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حساب معدل  سحب الهواء من البيت </a:t>
            </a:r>
            <a:r>
              <a:rPr lang="en-US" dirty="0" smtClean="0">
                <a:cs typeface="Times New Roman" pitchFamily="18" charset="0"/>
              </a:rPr>
              <a:t>Calculating Air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Removal Rate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الارتفاع </a:t>
            </a:r>
            <a:r>
              <a:rPr lang="en-US" dirty="0" smtClean="0"/>
              <a:t>elevation </a:t>
            </a:r>
          </a:p>
          <a:p>
            <a:r>
              <a:rPr lang="ar-SA" dirty="0" err="1" smtClean="0"/>
              <a:t>ان</a:t>
            </a:r>
            <a:r>
              <a:rPr lang="ar-SA" dirty="0" smtClean="0"/>
              <a:t> قدرة الهواء على </a:t>
            </a:r>
            <a:r>
              <a:rPr lang="ar-SA" dirty="0" err="1" smtClean="0"/>
              <a:t>ازالة</a:t>
            </a:r>
            <a:r>
              <a:rPr lang="ar-SA" dirty="0" smtClean="0"/>
              <a:t> الحرارة  (التبريد) يعتمد على وزنة وليس حجمه لان الهواء اقل كثافة كلما ارتفعنا عن سطح البحر لذا في المرتفعات العالية يحتاج </a:t>
            </a:r>
            <a:r>
              <a:rPr lang="ar-SA" dirty="0" err="1" smtClean="0"/>
              <a:t>الى</a:t>
            </a:r>
            <a:r>
              <a:rPr lang="ar-SA" dirty="0" smtClean="0"/>
              <a:t> كمية اكبر من الهواء لتعادل وزن الهواء في الارتفاعات الاعتيادية لذا يجب زيادة معدل سحب الهواء عند </a:t>
            </a:r>
            <a:r>
              <a:rPr lang="ar-SA" dirty="0" err="1" smtClean="0"/>
              <a:t>رتفاع</a:t>
            </a:r>
            <a:r>
              <a:rPr lang="ar-SA" dirty="0" smtClean="0"/>
              <a:t> منسوبة عن 1000قدم ولذا يستعمل معامل التصحيح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elev</a:t>
            </a:r>
            <a:endParaRPr lang="ar-SA" dirty="0" smtClean="0"/>
          </a:p>
          <a:p>
            <a:r>
              <a:rPr lang="ar-SA" dirty="0" err="1" smtClean="0"/>
              <a:t>اذ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en-US" dirty="0" smtClean="0"/>
              <a:t>BP</a:t>
            </a:r>
            <a:r>
              <a:rPr lang="ar-SA" dirty="0" smtClean="0"/>
              <a:t> وهو الضغط الجوي المحلي </a:t>
            </a:r>
            <a:r>
              <a:rPr lang="en-US" dirty="0" smtClean="0"/>
              <a:t>local barometric pressure</a:t>
            </a:r>
          </a:p>
          <a:p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429264"/>
            <a:ext cx="3759835" cy="90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شدة </a:t>
            </a:r>
            <a:r>
              <a:rPr lang="ar-SA" dirty="0" err="1" smtClean="0"/>
              <a:t>الاضاءة</a:t>
            </a:r>
            <a:r>
              <a:rPr lang="ar-SA" dirty="0" smtClean="0"/>
              <a:t> </a:t>
            </a:r>
            <a:r>
              <a:rPr lang="en-US" dirty="0" smtClean="0"/>
              <a:t>light intensity </a:t>
            </a:r>
          </a:p>
          <a:p>
            <a:r>
              <a:rPr lang="ar-SA" dirty="0" err="1" smtClean="0"/>
              <a:t>ان</a:t>
            </a:r>
            <a:r>
              <a:rPr lang="ar-SA" dirty="0" smtClean="0"/>
              <a:t> شدة الضوء الداخل </a:t>
            </a:r>
            <a:r>
              <a:rPr lang="ar-SA" dirty="0" err="1" smtClean="0"/>
              <a:t>الى</a:t>
            </a:r>
            <a:r>
              <a:rPr lang="ar-SA" dirty="0" smtClean="0"/>
              <a:t> البيت يعتمد على موقع البيت ومقدار التظليل وهذا يحدد مقدار الحرارة الداخلة </a:t>
            </a:r>
            <a:r>
              <a:rPr lang="ar-SA" dirty="0" err="1" smtClean="0"/>
              <a:t>الى</a:t>
            </a:r>
            <a:r>
              <a:rPr lang="ar-SA" dirty="0" smtClean="0"/>
              <a:t> البيت لذا يحتاج </a:t>
            </a:r>
            <a:r>
              <a:rPr lang="ar-SA" dirty="0" err="1" smtClean="0"/>
              <a:t>الى</a:t>
            </a:r>
            <a:r>
              <a:rPr lang="ar-SA" dirty="0" smtClean="0"/>
              <a:t> معامل تصحيح عند اختلافها عن 5000 شمعة قدم (</a:t>
            </a:r>
            <a:r>
              <a:rPr lang="en-US" dirty="0" err="1" smtClean="0">
                <a:cs typeface="Arial" pitchFamily="34" charset="0"/>
              </a:rPr>
              <a:t>FLight</a:t>
            </a:r>
            <a:r>
              <a:rPr lang="ar-SA" dirty="0" smtClean="0"/>
              <a:t> )</a:t>
            </a:r>
            <a:endParaRPr lang="en-US" dirty="0" smtClean="0"/>
          </a:p>
          <a:p>
            <a:r>
              <a:rPr lang="en-US" dirty="0" err="1" smtClean="0"/>
              <a:t>Fc</a:t>
            </a:r>
            <a:r>
              <a:rPr lang="ar-SA" dirty="0" smtClean="0"/>
              <a:t> شدة الضوء بالقدم شمعة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929198"/>
            <a:ext cx="3418840" cy="11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زيادة درجة الحرارة داخل البيت   </a:t>
            </a:r>
            <a:r>
              <a:rPr lang="en-US" dirty="0" smtClean="0"/>
              <a:t>temperature increase within the house</a:t>
            </a:r>
          </a:p>
          <a:p>
            <a:r>
              <a:rPr lang="ar-SA" dirty="0" err="1" smtClean="0"/>
              <a:t>ان</a:t>
            </a:r>
            <a:r>
              <a:rPr lang="ar-SA" dirty="0" smtClean="0"/>
              <a:t>  زيادة درجة الحرارة من المروحة </a:t>
            </a:r>
            <a:r>
              <a:rPr lang="ar-SA" dirty="0" err="1" smtClean="0"/>
              <a:t>الى</a:t>
            </a:r>
            <a:r>
              <a:rPr lang="ar-SA" dirty="0" smtClean="0"/>
              <a:t> الوسادة </a:t>
            </a:r>
            <a:r>
              <a:rPr lang="en-US" dirty="0" smtClean="0"/>
              <a:t>T</a:t>
            </a:r>
            <a:r>
              <a:rPr lang="ar-SA" dirty="0" smtClean="0"/>
              <a:t>  وهو يتناسب عكسيا مع سريان الهواء . ويمكن تعديلها </a:t>
            </a:r>
            <a:r>
              <a:rPr lang="ar-SA" dirty="0" err="1" smtClean="0"/>
              <a:t>اذ</a:t>
            </a:r>
            <a:r>
              <a:rPr lang="ar-SA" dirty="0" smtClean="0"/>
              <a:t> يؤخذ فرق </a:t>
            </a:r>
            <a:r>
              <a:rPr lang="ar-SA" dirty="0" err="1" smtClean="0"/>
              <a:t>مقدارة</a:t>
            </a:r>
            <a:r>
              <a:rPr lang="ar-SA" dirty="0" smtClean="0"/>
              <a:t> 7ف بين درجة حرارة الهواء الداخل بعد مروره على الوسادة ودرجة حرارة الهواء الخارج من البيت عند المروحة  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72074"/>
            <a:ext cx="3609975" cy="122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buNone/>
            </a:pPr>
            <a:r>
              <a:rPr lang="en-US" dirty="0" smtClean="0"/>
              <a:t>F House  </a:t>
            </a:r>
            <a:r>
              <a:rPr lang="ar-SA" dirty="0" smtClean="0"/>
              <a:t>يستخدم لإكمال الطاقة التصميمية للنظام التبريد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used to complete the design capacity of the cooling system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3211877"/>
            <a:ext cx="5274310" cy="43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air flow required </a:t>
            </a:r>
            <a:r>
              <a:rPr lang="ar-SA" dirty="0" smtClean="0"/>
              <a:t>سريان الهواء الكلي المطلوب</a:t>
            </a:r>
            <a:endParaRPr lang="en-US" dirty="0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70898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143108" y="3214686"/>
            <a:ext cx="528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في حالة المسافة قصيرة بين الوسادة والمروحة اقل من 100 قدم تستعمل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vel</a:t>
            </a:r>
            <a:r>
              <a:rPr lang="ar-SA" dirty="0" smtClean="0"/>
              <a:t> بدلا عن  </a:t>
            </a:r>
            <a:r>
              <a:rPr lang="en-US" dirty="0" smtClean="0"/>
              <a:t>F House</a:t>
            </a:r>
            <a:endParaRPr lang="ar-SA" dirty="0"/>
          </a:p>
        </p:txBody>
      </p:sp>
      <p:pic>
        <p:nvPicPr>
          <p:cNvPr id="6" name="صورة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00504"/>
            <a:ext cx="3876040" cy="9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000628" y="5357826"/>
            <a:ext cx="3857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المسافة بين المروحة والوسادة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89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hangingPunct="1"/>
            <a:endParaRPr lang="en-US" smtClean="0">
              <a:cs typeface="Arial" pitchFamily="34" charset="0"/>
            </a:endParaRPr>
          </a:p>
          <a:p>
            <a:pPr eaLnBrk="1" hangingPunct="1"/>
            <a:r>
              <a:rPr lang="ar-SA" smtClean="0"/>
              <a:t> </a:t>
            </a:r>
            <a:endParaRPr lang="en-US" smtClean="0">
              <a:cs typeface="Arial" pitchFamily="34" charset="0"/>
            </a:endParaRPr>
          </a:p>
          <a:p>
            <a:pPr eaLnBrk="1" hangingPunct="1"/>
            <a:r>
              <a:rPr lang="ar-SA" smtClean="0"/>
              <a:t>  </a:t>
            </a:r>
            <a:endParaRPr lang="en-US" smtClean="0">
              <a:cs typeface="Arial" pitchFamily="34" charset="0"/>
            </a:endParaRPr>
          </a:p>
          <a:p>
            <a:pPr rtl="0" eaLnBrk="1" hangingPunct="1"/>
            <a:r>
              <a:rPr lang="ar-SA" smtClean="0"/>
              <a:t> </a:t>
            </a:r>
          </a:p>
        </p:txBody>
      </p:sp>
      <p:pic>
        <p:nvPicPr>
          <p:cNvPr id="38916" name="صورة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63" y="2579688"/>
            <a:ext cx="20478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صورة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786063"/>
            <a:ext cx="1358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صورة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928938"/>
            <a:ext cx="208438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صورة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4786313"/>
            <a:ext cx="20478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993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9940" name="صورة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1822450"/>
            <a:ext cx="4292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7475" y="2433638"/>
            <a:ext cx="3829050" cy="2857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643182"/>
            <a:ext cx="3483570" cy="18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429256" y="4429132"/>
            <a:ext cx="300039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Roof halves hinged at the ridge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3930934" cy="193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14348" y="5000636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Roll-up roof coverings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786322"/>
            <a:ext cx="3114685" cy="156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572132" y="6457890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Roll-up side vents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8250"/>
            <a:ext cx="4429156" cy="25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0325" y="2805113"/>
            <a:ext cx="3943350" cy="211455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3663" y="2649538"/>
            <a:ext cx="3876675" cy="24288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cs typeface="Arial" pitchFamily="34" charset="0"/>
            </a:endParaRPr>
          </a:p>
          <a:p>
            <a:endParaRPr lang="en-US" smtClean="0">
              <a:cs typeface="Arial" pitchFamily="34" charset="0"/>
            </a:endParaRPr>
          </a:p>
          <a:p>
            <a:endParaRPr lang="en-US" smtClean="0">
              <a:cs typeface="Arial" pitchFamily="34" charset="0"/>
            </a:endParaRPr>
          </a:p>
          <a:p>
            <a:endParaRPr lang="en-US" smtClean="0">
              <a:cs typeface="Arial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43830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149725"/>
            <a:ext cx="44561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644900"/>
            <a:ext cx="319563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1025" y="981075"/>
            <a:ext cx="348297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9618" t="26201" r="17882" b="12241"/>
          <a:stretch>
            <a:fillRect/>
          </a:stretch>
        </p:blipFill>
        <p:spPr>
          <a:xfrm>
            <a:off x="2071688" y="2786063"/>
            <a:ext cx="5143500" cy="2786062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0432" t="26201" r="18037" b="10663"/>
          <a:stretch>
            <a:fillRect/>
          </a:stretch>
        </p:blipFill>
        <p:spPr>
          <a:xfrm>
            <a:off x="2786063" y="2786063"/>
            <a:ext cx="3714750" cy="285750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 l="21289" t="26563" r="16602" b="14844"/>
          <a:stretch>
            <a:fillRect/>
          </a:stretch>
        </p:blipFill>
        <p:spPr bwMode="auto">
          <a:xfrm>
            <a:off x="1071563" y="1714500"/>
            <a:ext cx="7572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0486" t="26201" r="18750" b="9084"/>
          <a:stretch>
            <a:fillRect/>
          </a:stretch>
        </p:blipFill>
        <p:spPr>
          <a:xfrm>
            <a:off x="2143125" y="2786063"/>
            <a:ext cx="5000625" cy="29289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6603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357818" y="3286124"/>
            <a:ext cx="30718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Roofs hinged at the gutters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7" y="1142984"/>
            <a:ext cx="40914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45915" y="3357562"/>
            <a:ext cx="4478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Roofs hinged at one gutter and the ridge</a:t>
            </a:r>
            <a:endParaRPr lang="ar-SA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Ventilators</a:t>
            </a:r>
            <a:br>
              <a:rPr lang="en-US" dirty="0"/>
            </a:br>
            <a:endParaRPr lang="ar-SA" dirty="0"/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dirty="0" smtClean="0"/>
          </a:p>
          <a:p>
            <a:pPr eaLnBrk="1" hangingPunct="1"/>
            <a:r>
              <a:rPr lang="ar-SA" dirty="0" smtClean="0"/>
              <a:t>تتميز عن طرق التبريد </a:t>
            </a:r>
            <a:r>
              <a:rPr lang="ar-SA" dirty="0" err="1" smtClean="0"/>
              <a:t>الاخرى</a:t>
            </a:r>
            <a:r>
              <a:rPr lang="ar-SA" dirty="0" smtClean="0"/>
              <a:t> </a:t>
            </a:r>
            <a:r>
              <a:rPr lang="ar-SA" dirty="0" err="1" smtClean="0"/>
              <a:t>بانها</a:t>
            </a:r>
            <a:r>
              <a:rPr lang="ar-SA" dirty="0" smtClean="0"/>
              <a:t> رخيصة </a:t>
            </a:r>
            <a:r>
              <a:rPr lang="ar-SA" dirty="0" err="1" smtClean="0"/>
              <a:t>الا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تكلفة </a:t>
            </a:r>
            <a:r>
              <a:rPr lang="ar-SA" dirty="0" err="1" smtClean="0"/>
              <a:t>انشائها</a:t>
            </a:r>
            <a:r>
              <a:rPr lang="ar-SA" dirty="0" smtClean="0"/>
              <a:t> ليست اقل كلفة</a:t>
            </a:r>
          </a:p>
          <a:p>
            <a:pPr eaLnBrk="1" hangingPunct="1"/>
            <a:endParaRPr lang="ar-SA" dirty="0" smtClean="0"/>
          </a:p>
        </p:txBody>
      </p:sp>
      <p:pic>
        <p:nvPicPr>
          <p:cNvPr id="7172" name="صورة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157538"/>
            <a:ext cx="52736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/>
            </a:r>
            <a:br>
              <a:rPr lang="ar-SA" dirty="0" smtClean="0"/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Greenhouse Ventilation</a:t>
            </a:r>
            <a:endParaRPr lang="ar-SA" dirty="0"/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endParaRPr lang="ar-SA" sz="18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1800" dirty="0" smtClean="0">
                <a:cs typeface="Arial" pitchFamily="34" charset="0"/>
              </a:rPr>
              <a:t>Exchange of air between the Inside and outside of the greenhouse</a:t>
            </a:r>
          </a:p>
          <a:p>
            <a:pPr eaLnBrk="1" hangingPunct="1">
              <a:lnSpc>
                <a:spcPct val="80000"/>
              </a:lnSpc>
            </a:pPr>
            <a:endParaRPr lang="ar-SA" sz="1800" dirty="0" smtClean="0"/>
          </a:p>
          <a:p>
            <a:pPr eaLnBrk="1" hangingPunct="1">
              <a:lnSpc>
                <a:spcPct val="80000"/>
              </a:lnSpc>
            </a:pPr>
            <a:endParaRPr lang="ar-SA" sz="1800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cs typeface="Arial" pitchFamily="34" charset="0"/>
              </a:rPr>
              <a:t>1.Mechanical ventilation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cs typeface="Arial" pitchFamily="34" charset="0"/>
              </a:rPr>
              <a:t>2.Natural ventilation </a:t>
            </a:r>
          </a:p>
          <a:p>
            <a:pPr algn="l" rtl="0" eaLnBrk="1" hangingPunct="1">
              <a:lnSpc>
                <a:spcPct val="80000"/>
              </a:lnSpc>
            </a:pPr>
            <a:endParaRPr lang="ar-SA" sz="1800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cs typeface="Arial" pitchFamily="34" charset="0"/>
              </a:rPr>
              <a:t>Important : </a:t>
            </a:r>
            <a:endParaRPr lang="en-US" sz="1800" dirty="0" smtClean="0"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1. Temperature control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2. Humidity control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3. Supply CO2 from outside air </a:t>
            </a: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ar-SA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4.Airflow effect on plant growth (gas and energy exchange between plants and surrounding air)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5.Reduce the thermal stress of workers</a:t>
            </a:r>
            <a:r>
              <a:rPr lang="en-US" sz="1800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Summer Ventilation = </a:t>
            </a:r>
            <a:r>
              <a:rPr lang="ar-SA" sz="1800" dirty="0" smtClean="0">
                <a:solidFill>
                  <a:srgbClr val="FF0000"/>
                </a:solidFill>
                <a:cs typeface="Arial" pitchFamily="34" charset="0"/>
              </a:rPr>
              <a:t>التغلب على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Beat the Heat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Winter Ventilation = Beat the Humidity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Air Distribution Within Greenhouses = HAF Fans</a:t>
            </a:r>
            <a:endParaRPr lang="ar-SA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/>
            </a:r>
            <a:br>
              <a:rPr lang="ar-SA" dirty="0" smtClean="0"/>
            </a:br>
            <a:r>
              <a:rPr lang="en-US" b="1" dirty="0" smtClean="0"/>
              <a:t>Main factors affecting natural ventilation</a:t>
            </a:r>
            <a:endParaRPr lang="ar-SA" dirty="0"/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ar-SA" sz="2000" dirty="0" smtClean="0"/>
          </a:p>
          <a:p>
            <a:pPr algn="l" eaLnBrk="1" hangingPunct="1">
              <a:lnSpc>
                <a:spcPct val="80000"/>
              </a:lnSpc>
            </a:pPr>
            <a:endParaRPr lang="ar-SA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>
                <a:cs typeface="Arial" pitchFamily="34" charset="0"/>
              </a:rPr>
              <a:t>Temperature difference between greenhouse exterior and interior. (To-Ti)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>
                <a:cs typeface="Arial" pitchFamily="34" charset="0"/>
              </a:rPr>
              <a:t>•Relative humidity inside the greenhouse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>
                <a:cs typeface="Arial" pitchFamily="34" charset="0"/>
              </a:rPr>
              <a:t>•Max. height between incoming air opening and outgoing air vent opening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>
                <a:cs typeface="Arial" pitchFamily="34" charset="0"/>
              </a:rPr>
              <a:t>•Total area of vent openings for incoming and outgoing air </a:t>
            </a: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•Pressure gradient due to wind speed</a:t>
            </a:r>
          </a:p>
          <a:p>
            <a:pPr eaLnBrk="1" hangingPunct="1">
              <a:lnSpc>
                <a:spcPct val="80000"/>
              </a:lnSpc>
            </a:pPr>
            <a:r>
              <a:rPr lang="ar-SA" sz="2000" dirty="0" smtClean="0"/>
              <a:t>الفرق بين درجة حرارة الهواء الخارجي والداخلي</a:t>
            </a:r>
            <a:endParaRPr lang="en-US" sz="20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2000" dirty="0" smtClean="0"/>
              <a:t>الرطوبة النسبية داخل البيت</a:t>
            </a:r>
            <a:endParaRPr lang="en-US" sz="20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2000" dirty="0" err="1" smtClean="0"/>
              <a:t>اقصى</a:t>
            </a:r>
            <a:r>
              <a:rPr lang="ar-SA" sz="2000" dirty="0" smtClean="0"/>
              <a:t> ارتفاع </a:t>
            </a:r>
            <a:r>
              <a:rPr lang="ar-IQ" sz="2000" dirty="0" smtClean="0"/>
              <a:t>بين فتحات تهوية </a:t>
            </a:r>
            <a:r>
              <a:rPr lang="ar-SA" sz="2000" dirty="0" smtClean="0"/>
              <a:t>د</a:t>
            </a:r>
            <a:r>
              <a:rPr lang="ar-IQ" sz="2000" dirty="0" smtClean="0"/>
              <a:t>خول الهواء</a:t>
            </a:r>
            <a:r>
              <a:rPr lang="ar-SA" sz="2000" dirty="0" smtClean="0"/>
              <a:t> و فتحات التهوية </a:t>
            </a:r>
            <a:r>
              <a:rPr lang="ar-SA" sz="2000" dirty="0" err="1" smtClean="0"/>
              <a:t>ل</a:t>
            </a:r>
            <a:r>
              <a:rPr lang="ar-IQ" sz="2000" dirty="0" smtClean="0"/>
              <a:t>خروج الهواء</a:t>
            </a:r>
            <a:endParaRPr lang="en-US" sz="20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2000" dirty="0" smtClean="0"/>
              <a:t>المساحة  الإجمالية لفتحات التهوية لدخول الهواء وخروج الهواء</a:t>
            </a:r>
            <a:endParaRPr lang="en-US" sz="20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2000" dirty="0" smtClean="0"/>
              <a:t>درجة انحدار الضغط بسبب سرعة الرياح أي كلما كان انحدار الضغط شديدا زادت سرعة الرياح.</a:t>
            </a:r>
            <a:endParaRPr lang="en-US" sz="2000" dirty="0" smtClean="0"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endParaRPr lang="ar-SA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1496</Words>
  <Application>Microsoft Office PowerPoint</Application>
  <PresentationFormat>عرض على الشاشة (3:4)‏</PresentationFormat>
  <Paragraphs>183</Paragraphs>
  <Slides>56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سمة Office</vt:lpstr>
      <vt:lpstr>cooling</vt:lpstr>
      <vt:lpstr>SUMMER COOLING</vt:lpstr>
      <vt:lpstr>WINTER COOLING</vt:lpstr>
      <vt:lpstr>Passive Cooling Systems</vt:lpstr>
      <vt:lpstr>عرض تقديمي في PowerPoint</vt:lpstr>
      <vt:lpstr>عرض تقديمي في PowerPoint</vt:lpstr>
      <vt:lpstr>Ventilators </vt:lpstr>
      <vt:lpstr> Greenhouse Ventilation</vt:lpstr>
      <vt:lpstr> Main factors affecting natural ventilation</vt:lpstr>
      <vt:lpstr> Effect of roof ventilator opening area on temperature rise </vt:lpstr>
      <vt:lpstr> Effect of Height of Roof Ventilator Opening on Temperature Rise Height increase is effective when low wind velocity. </vt:lpstr>
      <vt:lpstr>عرض تقديمي في PowerPoint</vt:lpstr>
      <vt:lpstr>Passive Cooling Systems</vt:lpstr>
      <vt:lpstr>Roll-Up Systems </vt:lpstr>
      <vt:lpstr> retractable roof house قابل للانسحاب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Sidewall vents with inside lifting </vt:lpstr>
      <vt:lpstr>Side wall vents with outside lifting</vt:lpstr>
      <vt:lpstr>Roof vent hinged to the ridge. Half of the roof of each span can be opened for ventilation </vt:lpstr>
      <vt:lpstr>Different types of roof or ridge ventilation.  A لبيوت الزجاجية والبلاستيكية التهوية الواسعة يمكن ان تفتح من جهة او من الجهتين باتجاه الريح . B:  نصف السقف مفتوح C  Roll Up: D  :كفاءة التهوية اقل من الانواع الاخرى لان تأثيره قليل على سريان الهواء </vt:lpstr>
      <vt:lpstr>Natural ventilation in a gable-roof building occurs primarily because of the wind blowing over the ridge and, to a lesser degree, because of the temperature difference inside and out. </vt:lpstr>
      <vt:lpstr>عرض تقديمي في PowerPoint</vt:lpstr>
      <vt:lpstr>Pad and Fan Cooling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المراوح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حساب معدل  سحب الهواء من البيت Calculating Air  Removal Rate</vt:lpstr>
      <vt:lpstr>عرض تقديمي في PowerPoint</vt:lpstr>
      <vt:lpstr>عرض تقديمي في PowerPoint</vt:lpstr>
      <vt:lpstr>حساب معدل  سحب الهواء من البيت Calculating Air  Removal Rate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pc</cp:lastModifiedBy>
  <cp:revision>39</cp:revision>
  <dcterms:created xsi:type="dcterms:W3CDTF">2010-05-06T15:23:51Z</dcterms:created>
  <dcterms:modified xsi:type="dcterms:W3CDTF">2022-03-20T18:22:13Z</dcterms:modified>
</cp:coreProperties>
</file>